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erriweather Light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Open Sans SemiBold"/>
      <p:regular r:id="rId25"/>
      <p:bold r:id="rId26"/>
      <p:italic r:id="rId27"/>
      <p:boldItalic r:id="rId28"/>
    </p:embeddedFont>
    <p:embeddedFont>
      <p:font typeface="Vidaloka"/>
      <p:regular r:id="rId29"/>
    </p:embeddedFont>
    <p:embeddedFont>
      <p:font typeface="Russo One"/>
      <p:regular r:id="rId30"/>
    </p:embeddedFont>
    <p:embeddedFont>
      <p:font typeface="Mako"/>
      <p:regular r:id="rId31"/>
    </p:embeddedFont>
    <p:embeddedFont>
      <p:font typeface="Crimson Text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ko-regular.fntdata"/><Relationship Id="rId30" Type="http://schemas.openxmlformats.org/officeDocument/2006/relationships/font" Target="fonts/RussoOne-regular.fntdata"/><Relationship Id="rId33" Type="http://schemas.openxmlformats.org/officeDocument/2006/relationships/font" Target="fonts/CrimsonText-bold.fntdata"/><Relationship Id="rId32" Type="http://schemas.openxmlformats.org/officeDocument/2006/relationships/font" Target="fonts/CrimsonText-regular.fntdata"/><Relationship Id="rId35" Type="http://schemas.openxmlformats.org/officeDocument/2006/relationships/font" Target="fonts/CrimsonText-boldItalic.fntdata"/><Relationship Id="rId34" Type="http://schemas.openxmlformats.org/officeDocument/2006/relationships/font" Target="fonts/CrimsonText-italic.fntdata"/><Relationship Id="rId37" Type="http://schemas.openxmlformats.org/officeDocument/2006/relationships/font" Target="fonts/OpenSans-bold.fntdata"/><Relationship Id="rId36" Type="http://schemas.openxmlformats.org/officeDocument/2006/relationships/font" Target="fonts/OpenSans-regular.fntdata"/><Relationship Id="rId39" Type="http://schemas.openxmlformats.org/officeDocument/2006/relationships/font" Target="fonts/OpenSans-boldItalic.fntdata"/><Relationship Id="rId38" Type="http://schemas.openxmlformats.org/officeDocument/2006/relationships/font" Target="fonts/OpenSans-italic.fntdata"/><Relationship Id="rId20" Type="http://schemas.openxmlformats.org/officeDocument/2006/relationships/font" Target="fonts/MerriweatherLight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29" Type="http://schemas.openxmlformats.org/officeDocument/2006/relationships/font" Target="fonts/Vidalok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erriweatherLight-regular.fntdata"/><Relationship Id="rId16" Type="http://schemas.openxmlformats.org/officeDocument/2006/relationships/slide" Target="slides/slide12.xml"/><Relationship Id="rId19" Type="http://schemas.openxmlformats.org/officeDocument/2006/relationships/font" Target="fonts/MerriweatherLight-italic.fntdata"/><Relationship Id="rId18" Type="http://schemas.openxmlformats.org/officeDocument/2006/relationships/font" Target="fonts/Merriweather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Здравствуйте, мы команда 7.4. Сегодня мы представим вам концепт проекта по учету и оптимизации потребления коммунальных услуг Bills Collector. Но для начала предствлю вам нашу команду.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c2850140a5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c2850140a5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c2850140a5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c2850140a5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c2850140a5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c2850140a5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c7554a04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cc7554a04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Знакомство с командой.. Перейдем к решаемой нашей командой проблеме.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2850140a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2850140a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Мы выделили следующие проблемы в процессе учета потребления коммунальных услуг. </a:t>
            </a:r>
            <a:br>
              <a:rPr lang="en"/>
            </a:br>
            <a:r>
              <a:rPr lang="en"/>
              <a:t>Многие до сих пор используют бумажные хранители информации для ведения учета потребления КУ. </a:t>
            </a:r>
            <a:br>
              <a:rPr lang="en"/>
            </a:br>
            <a:r>
              <a:rPr lang="en"/>
              <a:t>Что ведет неструктурированному формату хранения данных и их потере. </a:t>
            </a:r>
            <a:br>
              <a:rPr lang="en"/>
            </a:br>
            <a:r>
              <a:rPr lang="en"/>
              <a:t>Пример </a:t>
            </a:r>
            <a:r>
              <a:rPr lang="en"/>
              <a:t>неконтролируемого</a:t>
            </a:r>
            <a:r>
              <a:rPr lang="en"/>
              <a:t> потребления – протечка.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2850140a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c2850140a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ходе проведенного анализа предметной области мы выделили, что нашей наиболее целевой аудиторией являеются мужчины и женщины в возрасте от 26 до 45 лет в равной пропорции.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2850140a5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2850140a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Специально для нашей целевой аудитории мы предлагаем наше мобильное приложение…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2850140a5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c2850140a5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Перейдем к средствам реализации.</a:t>
            </a:r>
            <a:br>
              <a:rPr lang="en"/>
            </a:br>
            <a:r>
              <a:rPr lang="en"/>
              <a:t>Для реализации серверной части приложения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2850140a5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c2850140a5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неконтролируемого потребления – протечка.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2850140a5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c2850140a5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Нашей основной бизнес моделью является предоставление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c2850140a5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c2850140a5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Нашей основной бизнес моделью является предоставление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7" name="Google Shape;77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7" name="Google Shape;87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9" name="Google Shape;89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1" name="Google Shape;91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3" name="Google Shape;93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98" name="Google Shape;98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1" name="Google Shape;121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" name="Google Shape;135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3" name="Google Shape;143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0" name="Google Shape;150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1" name="Google Shape;151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8556784" y="4402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6" name="Google Shape;156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7" name="Google Shape;157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6" name="Google Shape;166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8" name="Google Shape;168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" name="Google Shape;20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95309" y="4401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5" name="Google Shape;175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1" name="Google Shape;191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3" name="Google Shape;193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5" name="Google Shape;195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7" name="Google Shape;197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8" name="Google Shape;198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11" name="Google Shape;211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8" name="Google Shape;218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0" name="Google Shape;22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" name="Google Shape;226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27" name="Google Shape;227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8" name="Google Shape;228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38" name="Google Shape;238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45" name="Google Shape;245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0" name="Google Shape;260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8" name="Google Shape;28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95309" y="44185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9" name="Google Shape;269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7" name="Google Shape;277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4" name="Google Shape;28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0" name="Google Shape;29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96" name="Google Shape;29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3" name="Google Shape;303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5" name="Google Shape;305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1" name="Google Shape;31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7" name="Google Shape;327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3" name="Google Shape;333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35" name="Google Shape;335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0" name="Google Shape;340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6" name="Google Shape;346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59" name="Google Shape;359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1" name="Google Shape;361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3" name="Google Shape;363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5" name="Google Shape;365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3" name="Google Shape;373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5" name="Google Shape;375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6" name="Google Shape;376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8" name="Google Shape;378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79" name="Google Shape;379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8" name="Google Shape;388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0" name="Google Shape;390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92" name="Google Shape;392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3" name="Google Shape;403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5" name="Google Shape;405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07" name="Google Shape;407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8" name="Google Shape;408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" name="Google Shape;38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7" name="Google Shape;417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2" name="Google Shape;42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4" name="Google Shape;42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6" name="Google Shape;42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7" name="Google Shape;42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3" name="Google Shape;43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8" name="Google Shape;438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9" name="Google Shape;439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4" name="Google Shape;444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5" name="Google Shape;445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1" name="Google Shape;451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3" name="Google Shape;463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8" name="Google Shape;468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0" name="Google Shape;470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2" name="Google Shape;472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7" name="Google Shape;477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8" name="Google Shape;478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0" name="Google Shape;480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2" name="Google Shape;482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3" name="Google Shape;483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0" name="Google Shape;490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2" name="Google Shape;492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" name="Google Shape;44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" name="Google Shape;51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4" name="Google Shape;64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type="ctrTitle"/>
          </p:nvPr>
        </p:nvSpPr>
        <p:spPr>
          <a:xfrm>
            <a:off x="1039975" y="1324500"/>
            <a:ext cx="7064100" cy="15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Bills Collector</a:t>
            </a:r>
            <a:endParaRPr/>
          </a:p>
        </p:txBody>
      </p:sp>
      <p:sp>
        <p:nvSpPr>
          <p:cNvPr id="525" name="Google Shape;525;p5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Команда 7.4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краткосрочного развития</a:t>
            </a:r>
            <a:endParaRPr/>
          </a:p>
        </p:txBody>
      </p:sp>
      <p:sp>
        <p:nvSpPr>
          <p:cNvPr id="636" name="Google Shape;636;p63"/>
          <p:cNvSpPr txBox="1"/>
          <p:nvPr/>
        </p:nvSpPr>
        <p:spPr>
          <a:xfrm>
            <a:off x="5680500" y="1921700"/>
            <a:ext cx="34635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Apr - 10 Jun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MVP версии приложения. Написание курсового проекта.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63"/>
          <p:cNvSpPr txBox="1"/>
          <p:nvPr/>
        </p:nvSpPr>
        <p:spPr>
          <a:xfrm>
            <a:off x="2245775" y="2082650"/>
            <a:ext cx="286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Mar - 13 Mar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технического задания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63"/>
          <p:cNvSpPr txBox="1"/>
          <p:nvPr/>
        </p:nvSpPr>
        <p:spPr>
          <a:xfrm>
            <a:off x="4440600" y="3541975"/>
            <a:ext cx="2211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Development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39" name="Google Shape;639;p63"/>
          <p:cNvSpPr txBox="1"/>
          <p:nvPr/>
        </p:nvSpPr>
        <p:spPr>
          <a:xfrm>
            <a:off x="4335350" y="3881975"/>
            <a:ext cx="258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Mar - 13 Apr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POC версии приложения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63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Discovery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41" name="Google Shape;641;p63"/>
          <p:cNvSpPr txBox="1"/>
          <p:nvPr/>
        </p:nvSpPr>
        <p:spPr>
          <a:xfrm>
            <a:off x="319100" y="3881975"/>
            <a:ext cx="26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 Feb - 29 Feb 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предметной области и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конкурентов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2" name="Google Shape;642;p63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643" name="Google Shape;643;p63"/>
            <p:cNvCxnSpPr>
              <a:stCxn id="644" idx="3"/>
              <a:endCxn id="645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63"/>
            <p:cNvCxnSpPr>
              <a:stCxn id="645" idx="3"/>
              <a:endCxn id="647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63"/>
            <p:cNvCxnSpPr>
              <a:stCxn id="647" idx="3"/>
              <a:endCxn id="649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4" name="Google Shape;644;p63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645" name="Google Shape;645;p63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647" name="Google Shape;647;p63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649" name="Google Shape;649;p63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650" name="Google Shape;650;p63"/>
          <p:cNvSpPr txBox="1"/>
          <p:nvPr/>
        </p:nvSpPr>
        <p:spPr>
          <a:xfrm>
            <a:off x="2384075" y="1605175"/>
            <a:ext cx="2588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Documentation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51" name="Google Shape;651;p63"/>
          <p:cNvSpPr txBox="1"/>
          <p:nvPr/>
        </p:nvSpPr>
        <p:spPr>
          <a:xfrm>
            <a:off x="6652200" y="16051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MVP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52" name="Google Shape;652;p63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 txBox="1"/>
          <p:nvPr>
            <p:ph idx="2" type="subTitle"/>
          </p:nvPr>
        </p:nvSpPr>
        <p:spPr>
          <a:xfrm>
            <a:off x="63150" y="1283425"/>
            <a:ext cx="9017700" cy="3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Интеграция с сервисами управляющих компаний, для оплаты услуг через приложение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Создание семейных аккаунтов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Внедрение предиктивных моделей машинного обучения для прогнозирования потребления коммунальных услуг 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58" name="Google Shape;658;p64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долгосрочного развития</a:t>
            </a:r>
            <a:endParaRPr/>
          </a:p>
        </p:txBody>
      </p:sp>
      <p:sp>
        <p:nvSpPr>
          <p:cNvPr id="659" name="Google Shape;659;p64"/>
          <p:cNvSpPr txBox="1"/>
          <p:nvPr>
            <p:ph idx="12" type="sldNum"/>
          </p:nvPr>
        </p:nvSpPr>
        <p:spPr>
          <a:xfrm>
            <a:off x="8595309" y="4481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5"/>
          <p:cNvSpPr txBox="1"/>
          <p:nvPr>
            <p:ph type="ctrTitle"/>
          </p:nvPr>
        </p:nvSpPr>
        <p:spPr>
          <a:xfrm>
            <a:off x="361450" y="1265850"/>
            <a:ext cx="7064100" cy="15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Bills Collector</a:t>
            </a:r>
            <a:endParaRPr/>
          </a:p>
        </p:txBody>
      </p:sp>
      <p:sp>
        <p:nvSpPr>
          <p:cNvPr id="665" name="Google Shape;665;p65"/>
          <p:cNvSpPr txBox="1"/>
          <p:nvPr>
            <p:ph idx="1" type="subTitle"/>
          </p:nvPr>
        </p:nvSpPr>
        <p:spPr>
          <a:xfrm>
            <a:off x="1375075" y="3351975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Команда 7.4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6" name="Google Shape;6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175" y="454100"/>
            <a:ext cx="1960101" cy="19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/>
          <p:nvPr/>
        </p:nvSpPr>
        <p:spPr>
          <a:xfrm>
            <a:off x="2673025" y="2230025"/>
            <a:ext cx="48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55"/>
          <p:cNvSpPr txBox="1"/>
          <p:nvPr/>
        </p:nvSpPr>
        <p:spPr>
          <a:xfrm>
            <a:off x="3389550" y="353575"/>
            <a:ext cx="236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7.4</a:t>
            </a:r>
            <a:endParaRPr sz="2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2" name="Google Shape;5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5" y="353575"/>
            <a:ext cx="1950900" cy="250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3" name="Google Shape;533;p55"/>
          <p:cNvSpPr txBox="1"/>
          <p:nvPr/>
        </p:nvSpPr>
        <p:spPr>
          <a:xfrm>
            <a:off x="-458375" y="2932725"/>
            <a:ext cx="31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Артем Лысенко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Тимлид,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backend разработчик,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4" name="Google Shape;53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975" y="1575050"/>
            <a:ext cx="2147100" cy="214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1625425" y="3764050"/>
            <a:ext cx="31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Михаил Леонов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 разработчик, 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бизнес аналитик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6" name="Google Shape;536;p55"/>
          <p:cNvPicPr preferRelativeResize="0"/>
          <p:nvPr/>
        </p:nvPicPr>
        <p:blipFill rotWithShape="1">
          <a:blip r:embed="rId5">
            <a:alphaModFix/>
          </a:blip>
          <a:srcRect b="-102" l="16988" r="15058" t="35790"/>
          <a:stretch/>
        </p:blipFill>
        <p:spPr>
          <a:xfrm>
            <a:off x="6695725" y="676877"/>
            <a:ext cx="2147100" cy="253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7" name="Google Shape;537;p55"/>
          <p:cNvSpPr txBox="1"/>
          <p:nvPr/>
        </p:nvSpPr>
        <p:spPr>
          <a:xfrm>
            <a:off x="6157525" y="3212775"/>
            <a:ext cx="31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Тавфик Мартен Осама Захьян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Тестировщик, 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бизнес аналитик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8" name="Google Shape;538;p55"/>
          <p:cNvPicPr preferRelativeResize="0"/>
          <p:nvPr/>
        </p:nvPicPr>
        <p:blipFill rotWithShape="1">
          <a:blip r:embed="rId6">
            <a:alphaModFix/>
          </a:blip>
          <a:srcRect b="46697" l="29416" r="30298" t="30352"/>
          <a:stretch/>
        </p:blipFill>
        <p:spPr>
          <a:xfrm>
            <a:off x="4252075" y="1534400"/>
            <a:ext cx="2261400" cy="222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9" name="Google Shape;539;p55"/>
          <p:cNvSpPr txBox="1"/>
          <p:nvPr/>
        </p:nvSpPr>
        <p:spPr>
          <a:xfrm>
            <a:off x="3864475" y="3764050"/>
            <a:ext cx="31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Маатук Джавхер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Дизайнер, 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тестировщик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55"/>
          <p:cNvSpPr txBox="1"/>
          <p:nvPr>
            <p:ph idx="12" type="sldNum"/>
          </p:nvPr>
        </p:nvSpPr>
        <p:spPr>
          <a:xfrm>
            <a:off x="8595309" y="4469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/>
          <p:nvPr>
            <p:ph idx="2" type="subTitle"/>
          </p:nvPr>
        </p:nvSpPr>
        <p:spPr>
          <a:xfrm>
            <a:off x="63150" y="1017725"/>
            <a:ext cx="90177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</a:rPr>
              <a:t>Устаревшая система учета потребления коммунальных услуг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Неконтролируемое</a:t>
            </a:r>
            <a:r>
              <a:rPr lang="en" sz="2000">
                <a:solidFill>
                  <a:schemeClr val="dk1"/>
                </a:solidFill>
              </a:rPr>
              <a:t> потребление услуг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46" name="Google Shape;546;p56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</a:t>
            </a:r>
            <a:endParaRPr/>
          </a:p>
        </p:txBody>
      </p:sp>
      <p:sp>
        <p:nvSpPr>
          <p:cNvPr id="547" name="Google Shape;547;p56"/>
          <p:cNvSpPr txBox="1"/>
          <p:nvPr>
            <p:ph idx="12" type="sldNum"/>
          </p:nvPr>
        </p:nvSpPr>
        <p:spPr>
          <a:xfrm>
            <a:off x="8595309" y="4481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Целевая аудитория</a:t>
            </a:r>
            <a:endParaRPr/>
          </a:p>
        </p:txBody>
      </p:sp>
      <p:sp>
        <p:nvSpPr>
          <p:cNvPr id="553" name="Google Shape;553;p57"/>
          <p:cNvSpPr/>
          <p:nvPr/>
        </p:nvSpPr>
        <p:spPr>
          <a:xfrm flipH="1" rot="-5400000">
            <a:off x="5441726" y="2978450"/>
            <a:ext cx="1939800" cy="30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7"/>
          <p:cNvSpPr/>
          <p:nvPr/>
        </p:nvSpPr>
        <p:spPr>
          <a:xfrm flipH="1" rot="-5400000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7"/>
          <p:cNvSpPr/>
          <p:nvPr/>
        </p:nvSpPr>
        <p:spPr>
          <a:xfrm flipH="1" rot="-5400000">
            <a:off x="6675862" y="2909875"/>
            <a:ext cx="1858800" cy="30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7"/>
          <p:cNvSpPr/>
          <p:nvPr/>
        </p:nvSpPr>
        <p:spPr>
          <a:xfrm flipH="1" rot="-5400000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7"/>
          <p:cNvSpPr/>
          <p:nvPr/>
        </p:nvSpPr>
        <p:spPr>
          <a:xfrm flipH="1" rot="-5400000">
            <a:off x="4246738" y="2978300"/>
            <a:ext cx="1939500" cy="30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7"/>
          <p:cNvSpPr/>
          <p:nvPr/>
        </p:nvSpPr>
        <p:spPr>
          <a:xfrm flipH="1" rot="-5400000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7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0" name="Google Shape;560;p57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15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1" name="Google Shape;561;p57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35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2" name="Google Shape;562;p57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16 - 25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3" name="Google Shape;563;p57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26 - 45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4" name="Google Shape;564;p57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+45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5" name="Google Shape;565;p57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566" name="Google Shape;566;p57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567" name="Google Shape;567;p57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57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573" name="Google Shape;573;p57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57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0" name="Google Shape;580;p57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531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Возраст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1" name="Google Shape;581;p57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531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Пол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7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7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7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7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7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7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7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7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7"/>
          <p:cNvSpPr/>
          <p:nvPr/>
        </p:nvSpPr>
        <p:spPr>
          <a:xfrm>
            <a:off x="1559138" y="2589313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7"/>
          <p:cNvSpPr/>
          <p:nvPr/>
        </p:nvSpPr>
        <p:spPr>
          <a:xfrm>
            <a:off x="1559138" y="289753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/>
          <p:nvPr>
            <p:ph idx="2" type="subTitle"/>
          </p:nvPr>
        </p:nvSpPr>
        <p:spPr>
          <a:xfrm>
            <a:off x="327475" y="1017725"/>
            <a:ext cx="8753400" cy="24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Мобильное приложение, позволяющее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Добавлять, удалять и просматривать данные об услуге в </a:t>
            </a:r>
            <a:r>
              <a:rPr lang="en" sz="2000">
                <a:solidFill>
                  <a:schemeClr val="dk1"/>
                </a:solidFill>
              </a:rPr>
              <a:t>агрегированном </a:t>
            </a:r>
            <a:r>
              <a:rPr lang="en" sz="2000">
                <a:solidFill>
                  <a:schemeClr val="dk1"/>
                </a:solidFill>
              </a:rPr>
              <a:t>виде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Получать советы по оптимизации потребления услуг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Получать прогнозируемый уровень потребления услуг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00" name="Google Shape;600;p58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Предлагаемое решение</a:t>
            </a:r>
            <a:endParaRPr/>
          </a:p>
        </p:txBody>
      </p:sp>
      <p:sp>
        <p:nvSpPr>
          <p:cNvPr id="601" name="Google Shape;601;p58"/>
          <p:cNvSpPr txBox="1"/>
          <p:nvPr>
            <p:ph idx="12" type="sldNum"/>
          </p:nvPr>
        </p:nvSpPr>
        <p:spPr>
          <a:xfrm>
            <a:off x="8595309" y="4490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9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59"/>
          <p:cNvSpPr txBox="1"/>
          <p:nvPr>
            <p:ph idx="4294967295" type="subTitle"/>
          </p:nvPr>
        </p:nvSpPr>
        <p:spPr>
          <a:xfrm>
            <a:off x="490375" y="1320600"/>
            <a:ext cx="4251900" cy="25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Серверная часть</a:t>
            </a:r>
            <a:endParaRPr b="1" sz="2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Kotlin 1.9.23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Spring Boot 3.2.3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PostgreSQL 16.2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Keycloak 23.0.7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Nginx 1.25.0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8" name="Google Shape;608;p59"/>
          <p:cNvSpPr txBox="1"/>
          <p:nvPr>
            <p:ph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Средства реализации</a:t>
            </a:r>
            <a:endParaRPr/>
          </a:p>
        </p:txBody>
      </p:sp>
      <p:sp>
        <p:nvSpPr>
          <p:cNvPr id="609" name="Google Shape;609;p59"/>
          <p:cNvSpPr txBox="1"/>
          <p:nvPr>
            <p:ph idx="4294967295" type="subTitle"/>
          </p:nvPr>
        </p:nvSpPr>
        <p:spPr>
          <a:xfrm>
            <a:off x="4742275" y="1320600"/>
            <a:ext cx="4251900" cy="25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300">
                <a:solidFill>
                  <a:schemeClr val="dk1"/>
                </a:solidFill>
              </a:rPr>
            </a:br>
            <a:r>
              <a:rPr b="1" lang="en" sz="2300">
                <a:solidFill>
                  <a:schemeClr val="dk1"/>
                </a:solidFill>
              </a:rPr>
              <a:t>Клиентская часть</a:t>
            </a:r>
            <a:endParaRPr b="1" sz="2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Dart 3.3.1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Flutter 3.19.3</a:t>
            </a: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Конкурентное преимущество</a:t>
            </a:r>
            <a:endParaRPr/>
          </a:p>
        </p:txBody>
      </p:sp>
      <p:sp>
        <p:nvSpPr>
          <p:cNvPr id="615" name="Google Shape;615;p60"/>
          <p:cNvSpPr txBox="1"/>
          <p:nvPr>
            <p:ph idx="12" type="sldNum"/>
          </p:nvPr>
        </p:nvSpPr>
        <p:spPr>
          <a:xfrm>
            <a:off x="8595309" y="4465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60"/>
          <p:cNvSpPr txBox="1"/>
          <p:nvPr>
            <p:ph idx="2" type="subTitle"/>
          </p:nvPr>
        </p:nvSpPr>
        <p:spPr>
          <a:xfrm>
            <a:off x="195300" y="1557271"/>
            <a:ext cx="8753400" cy="17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Нативная поддержка русского языка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Возможность получения совета по потреблению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"/>
          <p:cNvSpPr txBox="1"/>
          <p:nvPr>
            <p:ph type="title"/>
          </p:nvPr>
        </p:nvSpPr>
        <p:spPr>
          <a:xfrm>
            <a:off x="713225" y="236300"/>
            <a:ext cx="77175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Демонстрация</a:t>
            </a:r>
            <a:endParaRPr/>
          </a:p>
        </p:txBody>
      </p:sp>
      <p:sp>
        <p:nvSpPr>
          <p:cNvPr id="622" name="Google Shape;622;p61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3" name="Google Shape;6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788" y="998438"/>
            <a:ext cx="5114374" cy="352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Бизнес модель</a:t>
            </a:r>
            <a:endParaRPr/>
          </a:p>
        </p:txBody>
      </p:sp>
      <p:sp>
        <p:nvSpPr>
          <p:cNvPr id="629" name="Google Shape;629;p62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p62"/>
          <p:cNvSpPr txBox="1"/>
          <p:nvPr>
            <p:ph idx="4294967295" type="subTitle"/>
          </p:nvPr>
        </p:nvSpPr>
        <p:spPr>
          <a:xfrm>
            <a:off x="327475" y="1017725"/>
            <a:ext cx="8753400" cy="24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Предоставление расширенного доступа к приложению по ежемесячной подписке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Бонусная система для семейных аккаунтов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